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4" r:id="rId3"/>
    <p:sldId id="287" r:id="rId4"/>
    <p:sldId id="280" r:id="rId5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28A4"/>
    <a:srgbClr val="3333CC"/>
    <a:srgbClr val="FF9966"/>
    <a:srgbClr val="B01CA5"/>
    <a:srgbClr val="E5097C"/>
    <a:srgbClr val="119133"/>
    <a:srgbClr val="544E56"/>
    <a:srgbClr val="2C99A4"/>
    <a:srgbClr val="19D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71" autoAdjust="0"/>
    <p:restoredTop sz="94660"/>
  </p:normalViewPr>
  <p:slideViewPr>
    <p:cSldViewPr showGuides="1">
      <p:cViewPr varScale="1">
        <p:scale>
          <a:sx n="87" d="100"/>
          <a:sy n="87" d="100"/>
        </p:scale>
        <p:origin x="1056" y="90"/>
      </p:cViewPr>
      <p:guideLst>
        <p:guide orient="horz" pos="215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5970" cy="53365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513" tIns="45757" rIns="91513" bIns="45757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5346" y="0"/>
            <a:ext cx="2975970" cy="53365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513" tIns="45757" rIns="91513" bIns="45757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3334"/>
            <a:ext cx="2975970" cy="4574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513" tIns="45757" rIns="91513" bIns="45757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5346" y="9453334"/>
            <a:ext cx="2975970" cy="4574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513" tIns="45757" rIns="91513" bIns="45757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B551CD8C-30E7-44B8-AC4A-D242F22B69FB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766" cy="49712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513" tIns="45757" rIns="91513" bIns="45757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320" y="0"/>
            <a:ext cx="2945766" cy="49712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513" tIns="45757" rIns="91513" bIns="45757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404" y="4715550"/>
            <a:ext cx="5436868" cy="44677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513" tIns="45757" rIns="91513" bIns="45757" numCol="1" anchor="t" anchorCtr="0" compatLnSpc="1"/>
          <a:lstStyle/>
          <a:p>
            <a:pPr lvl="0"/>
            <a:r>
              <a:rPr lang="ru-RU" noProof="0" smtClean="0"/>
              <a:t>Образец текста</a:t>
            </a:r>
            <a:endParaRPr lang="ru-RU" noProof="0" smtClean="0"/>
          </a:p>
          <a:p>
            <a:pPr lvl="1"/>
            <a:r>
              <a:rPr lang="ru-RU" noProof="0" smtClean="0"/>
              <a:t>Второй уровень</a:t>
            </a:r>
            <a:endParaRPr lang="ru-RU" noProof="0" smtClean="0"/>
          </a:p>
          <a:p>
            <a:pPr lvl="2"/>
            <a:r>
              <a:rPr lang="ru-RU" noProof="0" smtClean="0"/>
              <a:t>Третий уровень</a:t>
            </a:r>
            <a:endParaRPr lang="ru-RU" noProof="0" smtClean="0"/>
          </a:p>
          <a:p>
            <a:pPr lvl="3"/>
            <a:r>
              <a:rPr lang="ru-RU" noProof="0" smtClean="0"/>
              <a:t>Четвертый уровень</a:t>
            </a:r>
            <a:endParaRPr lang="ru-RU" noProof="0" smtClean="0"/>
          </a:p>
          <a:p>
            <a:pPr lvl="4"/>
            <a:r>
              <a:rPr lang="ru-RU" noProof="0" smtClean="0"/>
              <a:t>Пятый уровень</a:t>
            </a:r>
            <a:endParaRPr lang="ru-RU" noProof="0" smtClean="0"/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512"/>
            <a:ext cx="2945766" cy="497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513" tIns="45757" rIns="91513" bIns="45757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320" y="9429512"/>
            <a:ext cx="2945766" cy="497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513" tIns="45757" rIns="91513" bIns="45757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D1910AB0-9968-4388-AD3C-F72EA263C5F1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830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38F825-3DAF-454A-8A35-B480D46264DD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3E7340-3C44-4C12-B582-770084E13A24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EE45AA-E2BB-4F9F-B28E-4F8707D46CE4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FC944A-48F5-4D16-A301-D751C6EF6F90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830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E377EE-EB01-4290-9BD1-5E7F5029D900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3F4671-AC62-4A44-A6F3-54FE55420345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B8FB3-9F71-4FE2-BB9B-3B5909DDFFD7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4A774-D696-4B8E-9A88-CC5FC2BAFEFA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87E947-A7B6-428E-AB16-59F5E91E6678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415" marR="18415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16B930-DDF2-40EC-9DCB-4B15300A7623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5EE7F9-9EDB-4C1B-A76D-7926FADD27E8}" type="slidenum">
              <a:rPr lang="ru-RU" smtClean="0"/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  <a:p>
            <a:pPr lvl="1" eaLnBrk="1" latinLnBrk="0" hangingPunct="1"/>
            <a:r>
              <a:rPr kumimoji="0" lang="ru-RU" smtClean="0"/>
              <a:t>Второй уровень</a:t>
            </a:r>
            <a:endParaRPr kumimoji="0" lang="ru-RU" smtClean="0"/>
          </a:p>
          <a:p>
            <a:pPr lvl="2" eaLnBrk="1" latinLnBrk="0" hangingPunct="1"/>
            <a:r>
              <a:rPr kumimoji="0" lang="ru-RU" smtClean="0"/>
              <a:t>Третий уровень</a:t>
            </a:r>
            <a:endParaRPr kumimoji="0" lang="ru-RU" smtClean="0"/>
          </a:p>
          <a:p>
            <a:pPr lvl="3" eaLnBrk="1" latinLnBrk="0" hangingPunct="1"/>
            <a:r>
              <a:rPr kumimoji="0" lang="ru-RU" smtClean="0"/>
              <a:t>Четвертый уровень</a:t>
            </a:r>
            <a:endParaRPr kumimoji="0" lang="ru-RU" smtClean="0"/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CB2D1F12-CEA6-45B8-8656-BBF205D4328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430" indent="-265430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 panose="05020102010507070707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295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 panose="020B0604030504040204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130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 panose="05020102010507070707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255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 panose="020B0604030504040204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345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53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5" name="Заголовок 2"/>
          <p:cNvSpPr txBox="1"/>
          <p:nvPr/>
        </p:nvSpPr>
        <p:spPr>
          <a:xfrm>
            <a:off x="464033" y="4437112"/>
            <a:ext cx="8183880" cy="108012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8" name="Picture 2" descr="http://www.tvermedcollege.ru/images/logotip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54" y="483546"/>
            <a:ext cx="1018036" cy="1001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мещающее содержимое 5"/>
          <p:cNvSpPr/>
          <p:nvPr>
            <p:ph sz="half" idx="1"/>
          </p:nvPr>
        </p:nvSpPr>
        <p:spPr>
          <a:xfrm>
            <a:off x="1548130" y="484505"/>
            <a:ext cx="7139305" cy="1255395"/>
          </a:xfrm>
        </p:spPr>
        <p:txBody>
          <a:bodyPr>
            <a:noAutofit/>
          </a:bodyPr>
          <a:p>
            <a:pPr marL="0" lvl="0" indent="0" algn="ctr">
              <a:buNone/>
            </a:pPr>
            <a:r>
              <a:rPr lang="ru-RU" b="1" spc="50" dirty="0">
                <a:ln w="11430"/>
                <a:gradFill>
                  <a:gsLst>
                    <a:gs pos="25000">
                      <a:srgbClr val="9F2936">
                        <a:satMod val="155000"/>
                      </a:srgbClr>
                    </a:gs>
                    <a:gs pos="100000">
                      <a:srgbClr val="9F2936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  <a:sym typeface="+mn-ea"/>
              </a:rPr>
              <a:t>Результаты приема на бюджет в </a:t>
            </a:r>
            <a:r>
              <a:rPr lang="ru-RU" b="1" spc="50" dirty="0" smtClean="0">
                <a:ln w="11430"/>
                <a:gradFill>
                  <a:gsLst>
                    <a:gs pos="25000">
                      <a:srgbClr val="9F2936">
                        <a:satMod val="155000"/>
                      </a:srgbClr>
                    </a:gs>
                    <a:gs pos="100000">
                      <a:srgbClr val="9F2936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  <a:sym typeface="+mn-ea"/>
              </a:rPr>
              <a:t>2025г</a:t>
            </a:r>
            <a:r>
              <a:rPr lang="ru-RU" b="1" spc="50" dirty="0">
                <a:ln w="11430"/>
                <a:gradFill>
                  <a:gsLst>
                    <a:gs pos="25000">
                      <a:srgbClr val="9F2936">
                        <a:satMod val="155000"/>
                      </a:srgbClr>
                    </a:gs>
                    <a:gs pos="100000">
                      <a:srgbClr val="9F2936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  <a:sym typeface="+mn-ea"/>
              </a:rPr>
              <a:t>.</a:t>
            </a:r>
            <a:endParaRPr lang="ru-RU" altLang="en-US" b="1" spc="50" dirty="0">
              <a:ln w="11430"/>
              <a:gradFill>
                <a:gsLst>
                  <a:gs pos="25000">
                    <a:srgbClr val="9F2936">
                      <a:satMod val="155000"/>
                    </a:srgbClr>
                  </a:gs>
                  <a:gs pos="100000">
                    <a:srgbClr val="9F2936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  <a:sym typeface="+mn-ea"/>
            </a:endParaRP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387350" y="1483995"/>
            <a:ext cx="8299450" cy="44018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ru-RU" altLang="en-US"/>
          </a:p>
        </p:txBody>
      </p:sp>
      <p:graphicFrame>
        <p:nvGraphicFramePr>
          <p:cNvPr id="9" name="Таблица 2"/>
          <p:cNvGraphicFramePr>
            <a:graphicFrameLocks noGrp="1"/>
          </p:cNvGraphicFramePr>
          <p:nvPr>
            <p:ph sz="half" idx="2"/>
          </p:nvPr>
        </p:nvGraphicFramePr>
        <p:xfrm>
          <a:off x="463550" y="1757680"/>
          <a:ext cx="8223885" cy="468566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81755"/>
                <a:gridCol w="1237615"/>
                <a:gridCol w="1640205"/>
                <a:gridCol w="1464310"/>
              </a:tblGrid>
              <a:tr h="1356360">
                <a:tc>
                  <a:txBody>
                    <a:bodyPr/>
                    <a:p>
                      <a:r>
                        <a:rPr lang="ru-RU" dirty="0" smtClean="0"/>
                        <a:t>СПЕЦИАЛЬНОСТИ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600" smtClean="0"/>
                        <a:t>Принято</a:t>
                      </a:r>
                      <a:endParaRPr lang="ru-RU" sz="160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600" dirty="0" smtClean="0"/>
                        <a:t>Количество</a:t>
                      </a:r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заявлений</a:t>
                      </a:r>
                      <a:endParaRPr lang="ru-RU" sz="1600" dirty="0" smtClean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600" dirty="0" smtClean="0"/>
                        <a:t>Конкурс</a:t>
                      </a:r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чел/место</a:t>
                      </a:r>
                      <a:endParaRPr lang="ru-RU" sz="1600" dirty="0" smtClean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424815">
                <a:tc>
                  <a:txBody>
                    <a:bodyPr/>
                    <a:p>
                      <a:r>
                        <a:rPr lang="ru-RU" dirty="0" smtClean="0"/>
                        <a:t>Сестринское дело 9 </a:t>
                      </a:r>
                      <a:r>
                        <a:rPr lang="ru-RU" dirty="0" err="1" smtClean="0"/>
                        <a:t>кл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309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5,2</a:t>
                      </a:r>
                      <a:endParaRPr lang="ru-RU" dirty="0"/>
                    </a:p>
                  </a:txBody>
                  <a:tcPr/>
                </a:tc>
              </a:tr>
              <a:tr h="424815">
                <a:tc>
                  <a:txBody>
                    <a:bodyPr/>
                    <a:p>
                      <a:r>
                        <a:rPr lang="ru-RU" smtClean="0">
                          <a:sym typeface="+mn-ea"/>
                        </a:rPr>
                        <a:t>Лечебное дело </a:t>
                      </a:r>
                      <a:r>
                        <a:rPr lang="ru-RU" dirty="0" smtClean="0">
                          <a:sym typeface="+mn-ea"/>
                        </a:rPr>
                        <a:t>9 </a:t>
                      </a:r>
                      <a:r>
                        <a:rPr lang="ru-RU" dirty="0" err="1" smtClean="0">
                          <a:sym typeface="+mn-ea"/>
                        </a:rPr>
                        <a:t>кл</a:t>
                      </a:r>
                      <a:r>
                        <a:rPr lang="ru-RU" dirty="0" smtClean="0">
                          <a:sym typeface="+mn-ea"/>
                        </a:rPr>
                        <a:t>.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203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7</a:t>
                      </a:r>
                      <a:endParaRPr lang="ru-RU" dirty="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r>
                        <a:rPr lang="ru-RU" smtClean="0">
                          <a:sym typeface="+mn-ea"/>
                        </a:rPr>
                        <a:t>Лабораторная диагностика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106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4,6</a:t>
                      </a:r>
                      <a:endParaRPr lang="ru-RU" dirty="0"/>
                    </a:p>
                  </a:txBody>
                  <a:tcPr/>
                </a:tc>
              </a:tr>
              <a:tr h="607695">
                <a:tc>
                  <a:txBody>
                    <a:bodyPr/>
                    <a:p>
                      <a:r>
                        <a:rPr lang="ru-RU" dirty="0" smtClean="0">
                          <a:sym typeface="+mn-ea"/>
                        </a:rPr>
                        <a:t>Сестринское дело 11 </a:t>
                      </a:r>
                      <a:r>
                        <a:rPr lang="ru-RU" dirty="0" err="1" smtClean="0">
                          <a:sym typeface="+mn-ea"/>
                        </a:rPr>
                        <a:t>кл</a:t>
                      </a:r>
                      <a:r>
                        <a:rPr lang="ru-RU" dirty="0" smtClean="0">
                          <a:sym typeface="+mn-ea"/>
                        </a:rPr>
                        <a:t>.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113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2,3</a:t>
                      </a:r>
                      <a:endParaRPr lang="ru-RU" dirty="0"/>
                    </a:p>
                  </a:txBody>
                  <a:tcPr/>
                </a:tc>
              </a:tr>
              <a:tr h="424815">
                <a:tc>
                  <a:txBody>
                    <a:bodyPr/>
                    <a:p>
                      <a:r>
                        <a:rPr lang="ru-RU" smtClean="0">
                          <a:sym typeface="+mn-ea"/>
                        </a:rPr>
                        <a:t>Лечебное дело </a:t>
                      </a:r>
                      <a:r>
                        <a:rPr lang="ru-RU" dirty="0" smtClean="0">
                          <a:sym typeface="+mn-ea"/>
                        </a:rPr>
                        <a:t>11 </a:t>
                      </a:r>
                      <a:r>
                        <a:rPr lang="ru-RU" dirty="0" err="1" smtClean="0">
                          <a:sym typeface="+mn-ea"/>
                        </a:rPr>
                        <a:t>кл</a:t>
                      </a:r>
                      <a:r>
                        <a:rPr lang="ru-RU" dirty="0" smtClean="0">
                          <a:sym typeface="+mn-ea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>
                          <a:sym typeface="+mn-ea"/>
                        </a:rPr>
                        <a:t>30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145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657225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dirty="0" smtClean="0">
                          <a:sym typeface="+mn-ea"/>
                        </a:rPr>
                        <a:t>Акушерское дело</a:t>
                      </a:r>
                      <a:endParaRPr lang="ru-RU" altLang="en-US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smtClean="0">
                          <a:sym typeface="+mn-ea"/>
                        </a:rPr>
                        <a:t>25</a:t>
                      </a:r>
                      <a:endParaRPr lang="ru-RU"/>
                    </a:p>
                    <a:p>
                      <a:pPr algn="ctr">
                        <a:buNone/>
                      </a:pP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dirty="0"/>
                        <a:t>78</a:t>
                      </a:r>
                      <a:endParaRPr lang="ru-RU" altLang="en-US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dirty="0" smtClean="0">
                          <a:sym typeface="+mn-ea"/>
                        </a:rPr>
                        <a:t>3</a:t>
                      </a:r>
                      <a:endParaRPr lang="ru-RU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5625" y="505460"/>
            <a:ext cx="6346190" cy="1308735"/>
          </a:xfrm>
        </p:spPr>
        <p:txBody>
          <a:bodyPr>
            <a:noAutofit/>
          </a:bodyPr>
          <a:lstStyle/>
          <a:p>
            <a:pPr algn="ctr"/>
            <a:r>
              <a:rPr lang="ru-RU" sz="2800" spc="50" dirty="0">
                <a:ln w="11430"/>
                <a:gradFill>
                  <a:gsLst>
                    <a:gs pos="25000">
                      <a:srgbClr val="9F2936">
                        <a:satMod val="155000"/>
                      </a:srgbClr>
                    </a:gs>
                    <a:gs pos="100000">
                      <a:srgbClr val="9F2936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sym typeface="+mn-ea"/>
              </a:rPr>
              <a:t>Результаты приема </a:t>
            </a:r>
            <a:r>
              <a:rPr lang="ru-RU" sz="2800" spc="50" dirty="0" smtClean="0">
                <a:ln w="11430"/>
                <a:gradFill>
                  <a:gsLst>
                    <a:gs pos="25000">
                      <a:srgbClr val="9F2936">
                        <a:satMod val="155000"/>
                      </a:srgbClr>
                    </a:gs>
                    <a:gs pos="100000">
                      <a:srgbClr val="9F2936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sym typeface="+mn-ea"/>
              </a:rPr>
              <a:t>на платной </a:t>
            </a:r>
            <a:br>
              <a:rPr lang="ru-RU" sz="2800" spc="50" dirty="0" smtClean="0">
                <a:ln w="11430"/>
                <a:gradFill>
                  <a:gsLst>
                    <a:gs pos="25000">
                      <a:srgbClr val="9F2936">
                        <a:satMod val="155000"/>
                      </a:srgbClr>
                    </a:gs>
                    <a:gs pos="100000">
                      <a:srgbClr val="9F2936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sym typeface="+mn-ea"/>
              </a:rPr>
            </a:br>
            <a:r>
              <a:rPr lang="ru-RU" sz="2800" spc="50" dirty="0" smtClean="0">
                <a:ln w="11430"/>
                <a:gradFill>
                  <a:gsLst>
                    <a:gs pos="25000">
                      <a:srgbClr val="9F2936">
                        <a:satMod val="155000"/>
                      </a:srgbClr>
                    </a:gs>
                    <a:gs pos="100000">
                      <a:srgbClr val="9F2936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sym typeface="+mn-ea"/>
              </a:rPr>
              <a:t>основе в 2025г</a:t>
            </a:r>
            <a:r>
              <a:rPr lang="ru-RU" sz="2800" spc="50" dirty="0">
                <a:ln w="11430"/>
                <a:gradFill>
                  <a:gsLst>
                    <a:gs pos="25000">
                      <a:srgbClr val="9F2936">
                        <a:satMod val="155000"/>
                      </a:srgbClr>
                    </a:gs>
                    <a:gs pos="100000">
                      <a:srgbClr val="9F2936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sym typeface="+mn-ea"/>
              </a:rPr>
              <a:t>.</a:t>
            </a:r>
            <a:endParaRPr lang="ru-RU" sz="2800" dirty="0">
              <a:solidFill>
                <a:schemeClr val="accent2"/>
              </a:solidFill>
              <a:effectLst/>
            </a:endParaRPr>
          </a:p>
        </p:txBody>
      </p:sp>
      <p:pic>
        <p:nvPicPr>
          <p:cNvPr id="6" name="Picture 2" descr="http://www.tvermedcollege.ru/images/logotip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54" y="483546"/>
            <a:ext cx="1018036" cy="1001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3"/>
          <p:cNvGraphicFramePr>
            <a:graphicFrameLocks noGrp="1"/>
          </p:cNvGraphicFramePr>
          <p:nvPr>
            <p:ph idx="1"/>
          </p:nvPr>
        </p:nvGraphicFramePr>
        <p:xfrm>
          <a:off x="502920" y="1768475"/>
          <a:ext cx="8183880" cy="4638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22370"/>
                <a:gridCol w="1283970"/>
                <a:gridCol w="1591945"/>
                <a:gridCol w="1585595"/>
              </a:tblGrid>
              <a:tr h="646430">
                <a:tc>
                  <a:txBody>
                    <a:bodyPr/>
                    <a:p>
                      <a:r>
                        <a:rPr lang="ru-RU" dirty="0" smtClean="0"/>
                        <a:t>СПЕЦИАЛЬНОСТИ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600" dirty="0" smtClean="0"/>
                        <a:t>Принято</a:t>
                      </a:r>
                      <a:endParaRPr lang="ru-RU" sz="1600" dirty="0" smtClean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600" dirty="0" smtClean="0"/>
                        <a:t>Количество</a:t>
                      </a:r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заявлений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600" dirty="0" smtClean="0"/>
                        <a:t>Конкурс</a:t>
                      </a:r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чел/место</a:t>
                      </a:r>
                      <a:endParaRPr lang="ru-RU" sz="1600" dirty="0"/>
                    </a:p>
                  </a:txBody>
                  <a:tcPr/>
                </a:tc>
              </a:tr>
              <a:tr h="414020">
                <a:tc>
                  <a:txBody>
                    <a:bodyPr/>
                    <a:p>
                      <a:r>
                        <a:rPr lang="ru-RU" dirty="0" smtClean="0"/>
                        <a:t>Сестринское дело 9 </a:t>
                      </a:r>
                      <a:r>
                        <a:rPr lang="ru-RU" dirty="0" err="1" smtClean="0"/>
                        <a:t>кл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169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16,9</a:t>
                      </a:r>
                      <a:endParaRPr lang="ru-RU" dirty="0"/>
                    </a:p>
                  </a:txBody>
                  <a:tcPr/>
                </a:tc>
              </a:tr>
              <a:tr h="41402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smtClean="0">
                          <a:sym typeface="+mn-ea"/>
                        </a:rPr>
                        <a:t>Лечебное дело 9 кл.</a:t>
                      </a:r>
                      <a:endParaRPr lang="ru-RU" altLang="en-US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dirty="0"/>
                        <a:t>5</a:t>
                      </a:r>
                      <a:endParaRPr lang="ru-RU" altLang="en-US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dirty="0"/>
                        <a:t>158</a:t>
                      </a:r>
                      <a:endParaRPr lang="ru-RU" altLang="en-US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dirty="0"/>
                        <a:t>31,6</a:t>
                      </a:r>
                      <a:endParaRPr lang="ru-RU" altLang="en-US" dirty="0"/>
                    </a:p>
                  </a:txBody>
                  <a:tcPr/>
                </a:tc>
              </a:tr>
              <a:tr h="433705">
                <a:tc>
                  <a:txBody>
                    <a:bodyPr/>
                    <a:p>
                      <a:r>
                        <a:rPr lang="ru-RU" dirty="0" smtClean="0"/>
                        <a:t>Лабораторная диагностика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48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9,6</a:t>
                      </a:r>
                      <a:endParaRPr lang="ru-RU" dirty="0"/>
                    </a:p>
                  </a:txBody>
                  <a:tcPr/>
                </a:tc>
              </a:tr>
              <a:tr h="433705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smtClean="0">
                          <a:sym typeface="+mn-ea"/>
                        </a:rPr>
                        <a:t>Фармация </a:t>
                      </a:r>
                      <a:r>
                        <a:rPr lang="ru-RU" dirty="0" smtClean="0">
                          <a:sym typeface="+mn-ea"/>
                        </a:rPr>
                        <a:t>9</a:t>
                      </a:r>
                      <a:r>
                        <a:rPr lang="ru-RU" dirty="0" smtClean="0">
                          <a:sym typeface="+mn-ea"/>
                        </a:rPr>
                        <a:t> </a:t>
                      </a:r>
                      <a:r>
                        <a:rPr lang="ru-RU" dirty="0" err="1" smtClean="0">
                          <a:sym typeface="+mn-ea"/>
                        </a:rPr>
                        <a:t>кл</a:t>
                      </a:r>
                      <a:r>
                        <a:rPr lang="ru-RU" dirty="0" smtClean="0">
                          <a:sym typeface="+mn-ea"/>
                        </a:rPr>
                        <a:t>.</a:t>
                      </a:r>
                      <a:endParaRPr lang="ru-RU" altLang="en-US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dirty="0"/>
                        <a:t>37</a:t>
                      </a:r>
                      <a:endParaRPr lang="ru-RU" altLang="en-US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dirty="0"/>
                        <a:t>124</a:t>
                      </a:r>
                      <a:endParaRPr lang="ru-RU" altLang="en-US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dirty="0"/>
                        <a:t>3,35</a:t>
                      </a:r>
                      <a:endParaRPr lang="ru-RU" altLang="en-US" dirty="0"/>
                    </a:p>
                  </a:txBody>
                  <a:tcPr/>
                </a:tc>
              </a:tr>
              <a:tr h="414020">
                <a:tc>
                  <a:txBody>
                    <a:bodyPr/>
                    <a:p>
                      <a:r>
                        <a:rPr lang="ru-RU" dirty="0" smtClean="0"/>
                        <a:t>Сестринское</a:t>
                      </a:r>
                      <a:r>
                        <a:rPr lang="ru-RU" baseline="0" dirty="0" smtClean="0"/>
                        <a:t> дело 11 </a:t>
                      </a:r>
                      <a:r>
                        <a:rPr lang="ru-RU" baseline="0" dirty="0" err="1" smtClean="0"/>
                        <a:t>кл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74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4,6</a:t>
                      </a:r>
                      <a:endParaRPr lang="ru-RU" dirty="0"/>
                    </a:p>
                  </a:txBody>
                  <a:tcPr/>
                </a:tc>
              </a:tr>
              <a:tr h="414020">
                <a:tc>
                  <a:txBody>
                    <a:bodyPr/>
                    <a:p>
                      <a:r>
                        <a:rPr lang="ru-RU" smtClean="0"/>
                        <a:t>Лечебное дело </a:t>
                      </a:r>
                      <a:r>
                        <a:rPr lang="ru-RU" dirty="0" smtClean="0">
                          <a:sym typeface="+mn-ea"/>
                        </a:rPr>
                        <a:t>11 </a:t>
                      </a:r>
                      <a:r>
                        <a:rPr lang="ru-RU" dirty="0" err="1" smtClean="0">
                          <a:sym typeface="+mn-ea"/>
                        </a:rPr>
                        <a:t>кл</a:t>
                      </a:r>
                      <a:r>
                        <a:rPr lang="ru-RU" dirty="0" smtClean="0">
                          <a:sym typeface="+mn-ea"/>
                        </a:rPr>
                        <a:t>.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92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18,4</a:t>
                      </a:r>
                      <a:endParaRPr lang="ru-RU" dirty="0"/>
                    </a:p>
                  </a:txBody>
                  <a:tcPr/>
                </a:tc>
              </a:tr>
              <a:tr h="414020">
                <a:tc>
                  <a:txBody>
                    <a:bodyPr/>
                    <a:p>
                      <a:r>
                        <a:rPr lang="ru-RU" smtClean="0"/>
                        <a:t>Фармация </a:t>
                      </a:r>
                      <a:r>
                        <a:rPr lang="ru-RU" dirty="0" smtClean="0">
                          <a:sym typeface="+mn-ea"/>
                        </a:rPr>
                        <a:t>11 </a:t>
                      </a:r>
                      <a:r>
                        <a:rPr lang="ru-RU" dirty="0" err="1" smtClean="0">
                          <a:sym typeface="+mn-ea"/>
                        </a:rPr>
                        <a:t>кл</a:t>
                      </a:r>
                      <a:r>
                        <a:rPr lang="ru-RU" dirty="0" smtClean="0">
                          <a:sym typeface="+mn-ea"/>
                        </a:rPr>
                        <a:t>.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78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2,4</a:t>
                      </a:r>
                      <a:endParaRPr lang="ru-RU" dirty="0"/>
                    </a:p>
                  </a:txBody>
                  <a:tcPr/>
                </a:tc>
              </a:tr>
              <a:tr h="363855">
                <a:tc>
                  <a:txBody>
                    <a:bodyPr/>
                    <a:p>
                      <a:r>
                        <a:rPr lang="ru-RU" smtClean="0"/>
                        <a:t>Стоматология ортопедическая 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86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1,8</a:t>
                      </a:r>
                      <a:endParaRPr lang="ru-RU" dirty="0"/>
                    </a:p>
                  </a:txBody>
                  <a:tcPr/>
                </a:tc>
              </a:tr>
              <a:tr h="414020">
                <a:tc>
                  <a:txBody>
                    <a:bodyPr/>
                    <a:p>
                      <a:r>
                        <a:rPr lang="ru-RU" smtClean="0"/>
                        <a:t>Акушерское дело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dirty="0"/>
                        <a:t>4,2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2450" y="1836420"/>
            <a:ext cx="8039735" cy="4192270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dirty="0" smtClean="0">
                <a:solidFill>
                  <a:schemeClr val="tx1"/>
                </a:solidFill>
                <a:effectLst/>
                <a:sym typeface="+mn-ea"/>
              </a:rPr>
              <a:t>Принято </a:t>
            </a:r>
            <a:r>
              <a:rPr lang="ru-RU" sz="2800" dirty="0" smtClean="0">
                <a:solidFill>
                  <a:srgbClr val="C00000"/>
                </a:solidFill>
                <a:effectLst/>
                <a:sym typeface="+mn-ea"/>
              </a:rPr>
              <a:t>100 </a:t>
            </a:r>
            <a:r>
              <a:rPr lang="ru-RU" sz="2800" dirty="0" smtClean="0">
                <a:solidFill>
                  <a:schemeClr val="tx1"/>
                </a:solidFill>
                <a:effectLst/>
                <a:sym typeface="+mn-ea"/>
              </a:rPr>
              <a:t>человек, из них </a:t>
            </a:r>
            <a:br>
              <a:rPr lang="ru-RU" sz="2800" dirty="0" smtClean="0">
                <a:solidFill>
                  <a:schemeClr val="tx1"/>
                </a:solidFill>
                <a:effectLst/>
              </a:rPr>
            </a:br>
            <a:r>
              <a:rPr lang="ru-RU" sz="2500" dirty="0" smtClean="0">
                <a:solidFill>
                  <a:srgbClr val="C00000"/>
                </a:solidFill>
                <a:effectLst/>
                <a:sym typeface="+mn-ea"/>
              </a:rPr>
              <a:t>56</a:t>
            </a:r>
            <a: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  <a:t> – СД 9 </a:t>
            </a:r>
            <a:r>
              <a:rPr lang="ru-RU" sz="2500" dirty="0" err="1" smtClean="0">
                <a:solidFill>
                  <a:schemeClr val="tx1"/>
                </a:solidFill>
                <a:effectLst/>
                <a:sym typeface="+mn-ea"/>
              </a:rPr>
              <a:t>кл</a:t>
            </a:r>
            <a: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  <a:t>., </a:t>
            </a:r>
            <a:b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</a:br>
            <a:r>
              <a:rPr lang="ru-RU" sz="2500" dirty="0" smtClean="0">
                <a:solidFill>
                  <a:srgbClr val="C00000"/>
                </a:solidFill>
                <a:effectLst/>
                <a:sym typeface="+mn-ea"/>
              </a:rPr>
              <a:t>14</a:t>
            </a:r>
            <a: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  <a:t> – СД 11 </a:t>
            </a:r>
            <a:r>
              <a:rPr lang="ru-RU" sz="2500" dirty="0" err="1" smtClean="0">
                <a:solidFill>
                  <a:schemeClr val="tx1"/>
                </a:solidFill>
                <a:effectLst/>
                <a:sym typeface="+mn-ea"/>
              </a:rPr>
              <a:t>кл</a:t>
            </a:r>
            <a: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  <a:t>., </a:t>
            </a:r>
            <a:br>
              <a:rPr lang="ru-RU" sz="2500" dirty="0" smtClean="0">
                <a:solidFill>
                  <a:schemeClr val="tx1"/>
                </a:solidFill>
                <a:effectLst/>
              </a:rPr>
            </a:br>
            <a:r>
              <a:rPr lang="ru-RU" sz="2500" dirty="0" smtClean="0">
                <a:solidFill>
                  <a:srgbClr val="C00000"/>
                </a:solidFill>
                <a:effectLst/>
                <a:sym typeface="+mn-ea"/>
              </a:rPr>
              <a:t>25</a:t>
            </a:r>
            <a: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  <a:t> – ЛД </a:t>
            </a:r>
            <a: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  <a:t>11 </a:t>
            </a:r>
            <a:r>
              <a:rPr lang="ru-RU" sz="2500" dirty="0" err="1" smtClean="0">
                <a:solidFill>
                  <a:schemeClr val="tx1"/>
                </a:solidFill>
                <a:effectLst/>
                <a:sym typeface="+mn-ea"/>
              </a:rPr>
              <a:t>кл</a:t>
            </a:r>
            <a: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  <a:t>.</a:t>
            </a:r>
            <a: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  <a:t>,  </a:t>
            </a:r>
            <a:b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</a:br>
            <a:r>
              <a:rPr lang="ru-RU" sz="2500" dirty="0" smtClean="0">
                <a:solidFill>
                  <a:srgbClr val="C00000"/>
                </a:solidFill>
                <a:effectLst/>
                <a:sym typeface="+mn-ea"/>
              </a:rPr>
              <a:t>5</a:t>
            </a:r>
            <a: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  <a:t> – </a:t>
            </a:r>
            <a:r>
              <a:rPr lang="ru-RU" sz="2500" dirty="0" err="1" smtClean="0">
                <a:solidFill>
                  <a:schemeClr val="tx1"/>
                </a:solidFill>
                <a:effectLst/>
                <a:sym typeface="+mn-ea"/>
              </a:rPr>
              <a:t>Лабораторная диагностика</a:t>
            </a:r>
            <a:br>
              <a:rPr lang="ru-RU" sz="2500" dirty="0" err="1" smtClean="0">
                <a:solidFill>
                  <a:schemeClr val="tx1"/>
                </a:solidFill>
                <a:effectLst/>
                <a:sym typeface="+mn-ea"/>
              </a:rPr>
            </a:br>
            <a:b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</a:br>
            <a: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  <a:t>Н</a:t>
            </a:r>
            <a:r>
              <a:rPr lang="ru-RU" sz="2500" dirty="0" smtClean="0">
                <a:solidFill>
                  <a:schemeClr val="tx1"/>
                </a:solidFill>
                <a:effectLst/>
                <a:sym typeface="+mn-ea"/>
              </a:rPr>
              <a:t>абор проводился среди граждан, заключивших договора с государственными медицинскими учреждениями Тверской области и успешно прошедших психологическое тестирование</a:t>
            </a:r>
            <a:br>
              <a:rPr lang="ru-RU" sz="2500" dirty="0" smtClean="0">
                <a:solidFill>
                  <a:schemeClr val="tx1"/>
                </a:solidFill>
                <a:effectLst/>
              </a:rPr>
            </a:br>
            <a:r>
              <a:rPr lang="ru-RU" sz="2500" dirty="0" smtClean="0">
                <a:solidFill>
                  <a:schemeClr val="accent2"/>
                </a:solidFill>
              </a:rPr>
              <a:t> </a:t>
            </a:r>
            <a:endParaRPr lang="ru-RU" sz="25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http://www.tvermedcollege.ru/images/logotip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54" y="483546"/>
            <a:ext cx="1018036" cy="1001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Текстовое поле 2"/>
          <p:cNvSpPr txBox="1"/>
          <p:nvPr/>
        </p:nvSpPr>
        <p:spPr>
          <a:xfrm>
            <a:off x="1764030" y="405130"/>
            <a:ext cx="6719570" cy="13766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ru-RU" sz="4000" b="1" dirty="0" err="1" smtClean="0">
                <a:solidFill>
                  <a:schemeClr val="accent2"/>
                </a:solidFill>
                <a:effectLst/>
                <a:sym typeface="+mn-ea"/>
              </a:rPr>
              <a:t>Дополнительный (региональный) прием</a:t>
            </a:r>
            <a:endParaRPr lang="ru-RU" altLang="en-US" sz="40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912</Words>
  <Application>WPS Presentation</Application>
  <PresentationFormat>Экран (4:3)</PresentationFormat>
  <Paragraphs>152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SimSun</vt:lpstr>
      <vt:lpstr>Wingdings</vt:lpstr>
      <vt:lpstr>Wingdings 2</vt:lpstr>
      <vt:lpstr>Verdana</vt:lpstr>
      <vt:lpstr>Times New Roman</vt:lpstr>
      <vt:lpstr>Microsoft YaHei</vt:lpstr>
      <vt:lpstr>Arial Unicode MS</vt:lpstr>
      <vt:lpstr>Verdana</vt:lpstr>
      <vt:lpstr>Аспект</vt:lpstr>
      <vt:lpstr>PowerPoint 演示文稿</vt:lpstr>
      <vt:lpstr>Результаты приема на платной  основе в 2024г.</vt:lpstr>
      <vt:lpstr>Принято 100 человек, из них  43 – СД 9 кл.,  27 – СД 11 кл.,  25 – ЛД 11 кл.,   5 – Лабораторная диагностика  Набор проводился среди граждан, заключивших договора с государственными медицинскими учреждениями Тверской области и успешно прошедших психологическое тестирование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198</cp:revision>
  <cp:lastPrinted>2021-03-24T10:04:00Z</cp:lastPrinted>
  <dcterms:created xsi:type="dcterms:W3CDTF">2113-01-01T00:00:00Z</dcterms:created>
  <dcterms:modified xsi:type="dcterms:W3CDTF">2025-10-31T10:37:32Z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KSOProductBuildVer">
    <vt:lpwstr>1049-12.2.0.22549</vt:lpwstr>
  </property>
  <property fmtid="{D5CDD505-2E9C-101B-9397-08002B2CF9AE}" pid="4" name="ICV">
    <vt:lpwstr>3CE03FDEA4AE4CEAB398BC817C2E0DEE</vt:lpwstr>
  </property>
</Properties>
</file>